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9" r:id="rId3"/>
    <p:sldId id="293" r:id="rId4"/>
    <p:sldId id="289" r:id="rId5"/>
    <p:sldId id="294" r:id="rId6"/>
    <p:sldId id="274" r:id="rId7"/>
    <p:sldId id="295" r:id="rId8"/>
    <p:sldId id="270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3712" autoAdjust="0"/>
  </p:normalViewPr>
  <p:slideViewPr>
    <p:cSldViewPr>
      <p:cViewPr varScale="1">
        <p:scale>
          <a:sx n="48" d="100"/>
          <a:sy n="48" d="100"/>
        </p:scale>
        <p:origin x="1166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00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B8F4F-B86E-4633-8835-9D6622E1A3DA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EBA5C-3C66-41DF-B282-B47E9DDD9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48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A9FED-4062-4B43-ADFB-47E42386747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6C8B9-85B1-4470-A0E5-B36410E1AB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4DDC3-0A60-4D26-8389-8DC595247C3C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DD6CA-7075-4545-AF11-85BEF0B47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ttps://parents.jacksonsd.org/genesis/parents?gohome=tru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.wmf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8077200" cy="2590799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Bradley Hand ITC" pitchFamily="66" charset="0"/>
              </a:rPr>
              <a:t/>
            </a:r>
            <a:br>
              <a:rPr lang="en-US" sz="6600" b="1" dirty="0" smtClean="0">
                <a:latin typeface="Bradley Hand ITC" pitchFamily="66" charset="0"/>
              </a:rPr>
            </a:br>
            <a:r>
              <a:rPr lang="en-US" sz="6600" b="1" dirty="0" smtClean="0">
                <a:latin typeface="Bradley Hand ITC" pitchFamily="66" charset="0"/>
              </a:rPr>
              <a:t/>
            </a:r>
            <a:br>
              <a:rPr lang="en-US" sz="6600" b="1" dirty="0" smtClean="0">
                <a:latin typeface="Bradley Hand ITC" pitchFamily="66" charset="0"/>
              </a:rPr>
            </a:br>
            <a:r>
              <a:rPr lang="en-US" sz="6600" b="1" dirty="0" smtClean="0">
                <a:latin typeface="Bradley Hand ITC" pitchFamily="66" charset="0"/>
              </a:rPr>
              <a:t>Welcome Parents</a:t>
            </a:r>
            <a:br>
              <a:rPr lang="en-US" sz="6600" b="1" dirty="0" smtClean="0">
                <a:latin typeface="Bradley Hand ITC" pitchFamily="66" charset="0"/>
              </a:rPr>
            </a:br>
            <a:r>
              <a:rPr lang="en-US" sz="6600" b="1" dirty="0" smtClean="0">
                <a:latin typeface="Bradley Hand ITC" pitchFamily="66" charset="0"/>
              </a:rPr>
              <a:t/>
            </a:r>
            <a:br>
              <a:rPr lang="en-US" sz="6600" b="1" dirty="0" smtClean="0">
                <a:latin typeface="Bradley Hand ITC" pitchFamily="66" charset="0"/>
              </a:rPr>
            </a:br>
            <a:r>
              <a:rPr lang="en-US" sz="6600" b="1" dirty="0" smtClean="0">
                <a:latin typeface="Bradley Hand ITC" pitchFamily="66" charset="0"/>
              </a:rPr>
              <a:t/>
            </a:r>
            <a:br>
              <a:rPr lang="en-US" sz="6600" b="1" dirty="0" smtClean="0">
                <a:latin typeface="Bradley Hand ITC" pitchFamily="66" charset="0"/>
              </a:rPr>
            </a:br>
            <a:endParaRPr lang="en-US" sz="6600" b="1" dirty="0">
              <a:latin typeface="Bradley Hand ITC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858000" cy="2667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Back to School Night</a:t>
            </a:r>
          </a:p>
          <a:p>
            <a:r>
              <a:rPr 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 2021 - 2022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Jackson Liberty High School</a:t>
            </a:r>
          </a:p>
        </p:txBody>
      </p:sp>
      <p:pic>
        <p:nvPicPr>
          <p:cNvPr id="1028" name="Picture 4" descr="C:\Documents and Settings\student\Local Settings\Temporary Internet Files\Content.IE5\ZWF5LYW5\MC90043959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804664"/>
            <a:ext cx="1905000" cy="2323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 Procedures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0999"/>
          </a:xfrm>
        </p:spPr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  <a:defRPr/>
            </a:pPr>
            <a:r>
              <a:rPr lang="en-US" dirty="0" smtClean="0"/>
              <a:t>Every lesson will begin with “warm up” problems. Students are expected to come to class and begin working on it immediately.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Before beginning the days lesson, homework will be checked in and any questions the students may have will be answered.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Homework must have all work shown in order to get credit.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Late homework is only accepted the day after it is due and it is only given half credit.  After that, the zero stands.</a:t>
            </a:r>
          </a:p>
          <a:p>
            <a:pPr>
              <a:buNone/>
              <a:defRPr/>
            </a:pPr>
            <a:endParaRPr lang="en-US" dirty="0" smtClean="0"/>
          </a:p>
          <a:p>
            <a:pPr marL="0" indent="0">
              <a:buNone/>
            </a:pPr>
            <a:endParaRPr lang="en-US" b="1" i="1" dirty="0"/>
          </a:p>
        </p:txBody>
      </p:sp>
      <p:pic>
        <p:nvPicPr>
          <p:cNvPr id="5" name="Picture 3" descr="C:\Users\Owner\AppData\Local\Microsoft\Windows\Temporary Internet Files\Content.IE5\SBR9G8PO\MC9000528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334000"/>
            <a:ext cx="1219200" cy="1216778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18546"/>
            <a:ext cx="1676400" cy="1186577"/>
          </a:xfrm>
          <a:prstGeom prst="rect">
            <a:avLst/>
          </a:prstGeom>
        </p:spPr>
      </p:pic>
      <p:pic>
        <p:nvPicPr>
          <p:cNvPr id="8" name="Picture 3" descr="C:\Users\Owner\AppData\Local\Microsoft\Windows\Temporary Internet Files\Content.IE5\SBR9G8PO\MC9000528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410200"/>
            <a:ext cx="1219200" cy="1216778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"/>
            <a:ext cx="3192651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Parent Portal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Genesis is our online grading and communication system: </a:t>
            </a:r>
            <a:r>
              <a:rPr lang="en-US" dirty="0" smtClean="0">
                <a:hlinkClick r:id="rId2"/>
              </a:rPr>
              <a:t>parent portal</a:t>
            </a:r>
            <a:endParaRPr lang="en-US" dirty="0" smtClean="0"/>
          </a:p>
          <a:p>
            <a:r>
              <a:rPr lang="en-US" dirty="0" smtClean="0"/>
              <a:t>Grades are updated weekly and may include assignment descriptions and comments</a:t>
            </a:r>
          </a:p>
          <a:p>
            <a:r>
              <a:rPr lang="en-US" dirty="0" smtClean="0"/>
              <a:t>I encourage both students and parents to use Genesis portal to view upcoming assignments and personal comments at least weekly</a:t>
            </a:r>
          </a:p>
          <a:p>
            <a:pPr marL="0" indent="0" algn="ctr">
              <a:buNone/>
            </a:pPr>
            <a:r>
              <a:rPr lang="en-US" b="1" i="1" dirty="0" smtClean="0"/>
              <a:t>Great way to stay informed!</a:t>
            </a:r>
            <a:endParaRPr lang="en-US" b="1" i="1" dirty="0"/>
          </a:p>
        </p:txBody>
      </p:sp>
      <p:pic>
        <p:nvPicPr>
          <p:cNvPr id="5" name="Picture 3" descr="C:\Users\Owner\AppData\Local\Microsoft\Windows\Temporary Internet Files\Content.IE5\SBR9G8PO\MC90005288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5334000"/>
            <a:ext cx="1219200" cy="1216778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18546"/>
            <a:ext cx="1676400" cy="1186577"/>
          </a:xfrm>
          <a:prstGeom prst="rect">
            <a:avLst/>
          </a:prstGeom>
        </p:spPr>
      </p:pic>
      <p:pic>
        <p:nvPicPr>
          <p:cNvPr id="8" name="Picture 3" descr="C:\Users\Owner\AppData\Local\Microsoft\Windows\Temporary Internet Files\Content.IE5\SBR9G8PO\MC90005288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4000"/>
            <a:ext cx="1219200" cy="1216778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6132"/>
            <a:ext cx="3649851" cy="278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ligraph421 BT" pitchFamily="66" charset="0"/>
              </a:rPr>
              <a:t>Grading: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ligraph421 B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dirty="0" smtClean="0">
                <a:latin typeface="Calligraph421 BT" pitchFamily="66" charset="0"/>
              </a:rPr>
              <a:t>20% Homework</a:t>
            </a:r>
          </a:p>
          <a:p>
            <a:pPr marL="0" indent="0">
              <a:buNone/>
            </a:pPr>
            <a:r>
              <a:rPr lang="en-US" sz="4000" dirty="0" smtClean="0">
                <a:latin typeface="Calligraph421 BT" pitchFamily="66" charset="0"/>
              </a:rPr>
              <a:t>20% Participation/ Class Work </a:t>
            </a:r>
          </a:p>
          <a:p>
            <a:pPr marL="0" indent="0">
              <a:buNone/>
            </a:pPr>
            <a:r>
              <a:rPr lang="en-US" sz="4000" dirty="0" smtClean="0">
                <a:latin typeface="Calligraph421 BT" pitchFamily="66" charset="0"/>
              </a:rPr>
              <a:t>60% Assessments</a:t>
            </a:r>
          </a:p>
          <a:p>
            <a:pPr marL="0" indent="0">
              <a:buNone/>
            </a:pPr>
            <a:endParaRPr lang="en-US" sz="4000" dirty="0">
              <a:latin typeface="Calligraph421 BT" pitchFamily="66" charset="0"/>
            </a:endParaRPr>
          </a:p>
          <a:p>
            <a:pPr marL="0" indent="0">
              <a:buNone/>
            </a:pPr>
            <a:r>
              <a:rPr lang="en-US" sz="4000" b="1" dirty="0" smtClean="0">
                <a:latin typeface="Calligraph421 BT" pitchFamily="66" charset="0"/>
              </a:rPr>
              <a:t>Honors/AP Courses</a:t>
            </a:r>
          </a:p>
          <a:p>
            <a:pPr marL="0" indent="0">
              <a:buNone/>
            </a:pPr>
            <a:r>
              <a:rPr lang="en-US" sz="4000" dirty="0" smtClean="0">
                <a:latin typeface="Calligraph421 BT" pitchFamily="66" charset="0"/>
              </a:rPr>
              <a:t>15% Homework</a:t>
            </a:r>
          </a:p>
          <a:p>
            <a:pPr marL="0" indent="0">
              <a:buNone/>
            </a:pPr>
            <a:r>
              <a:rPr lang="en-US" sz="4000" dirty="0" smtClean="0">
                <a:latin typeface="Calligraph421 BT" pitchFamily="66" charset="0"/>
              </a:rPr>
              <a:t>15% Participation/Class Work</a:t>
            </a:r>
          </a:p>
          <a:p>
            <a:pPr marL="0" indent="0">
              <a:buNone/>
            </a:pPr>
            <a:r>
              <a:rPr lang="en-US" sz="4000" dirty="0" smtClean="0">
                <a:latin typeface="Calligraph421 BT" pitchFamily="66" charset="0"/>
              </a:rPr>
              <a:t>70% Assessments</a:t>
            </a:r>
          </a:p>
        </p:txBody>
      </p:sp>
      <p:pic>
        <p:nvPicPr>
          <p:cNvPr id="1029" name="Picture 5" descr="C:\Users\Owner\AppData\Local\Microsoft\Windows\Temporary Internet Files\Content.IE5\SBR9G8PO\MC9000528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029200"/>
            <a:ext cx="1527943" cy="1524908"/>
          </a:xfrm>
          <a:prstGeom prst="rect">
            <a:avLst/>
          </a:prstGeom>
          <a:noFill/>
        </p:spPr>
      </p:pic>
      <p:pic>
        <p:nvPicPr>
          <p:cNvPr id="7" name="Picture 4" descr="C:\Users\Owner\AppData\Local\Microsoft\Windows\Temporary Internet Files\Content.IE5\0HX9JCQQ\MP90040004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4714" y="325236"/>
            <a:ext cx="2330794" cy="1553255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18547"/>
            <a:ext cx="1524000" cy="10787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961771"/>
            <a:ext cx="2032000" cy="1644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Google Classroom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400" dirty="0" smtClean="0">
                <a:latin typeface="+mj-lt"/>
              </a:rPr>
              <a:t>Each class has their own google classroom. </a:t>
            </a:r>
            <a:r>
              <a:rPr lang="en-US" sz="3400" dirty="0" smtClean="0">
                <a:latin typeface="+mj-lt"/>
              </a:rPr>
              <a:t>I </a:t>
            </a:r>
            <a:r>
              <a:rPr lang="en-US" sz="3400" dirty="0" smtClean="0">
                <a:latin typeface="+mj-lt"/>
              </a:rPr>
              <a:t>will be adding </a:t>
            </a:r>
            <a:r>
              <a:rPr lang="en-US" sz="3400" dirty="0" smtClean="0">
                <a:latin typeface="+mj-lt"/>
              </a:rPr>
              <a:t>notes, homework and useful </a:t>
            </a:r>
            <a:r>
              <a:rPr lang="en-US" sz="3400" dirty="0" smtClean="0">
                <a:latin typeface="+mj-lt"/>
              </a:rPr>
              <a:t>links </a:t>
            </a:r>
            <a:r>
              <a:rPr lang="en-US" sz="3400" dirty="0" smtClean="0">
                <a:latin typeface="+mj-lt"/>
              </a:rPr>
              <a:t>daily.  It is a great way to keep current especially if you have to be absent.</a:t>
            </a:r>
            <a:r>
              <a:rPr lang="en-US" sz="3400" dirty="0" smtClean="0">
                <a:latin typeface="+mj-lt"/>
              </a:rPr>
              <a:t>  </a:t>
            </a:r>
            <a:endParaRPr lang="en-US" sz="3400" dirty="0" smtClean="0">
              <a:latin typeface="+mj-lt"/>
            </a:endParaRPr>
          </a:p>
          <a:p>
            <a:pPr algn="ctr">
              <a:buNone/>
            </a:pPr>
            <a:endParaRPr lang="en-US" sz="3600" dirty="0">
              <a:latin typeface="+mj-lt"/>
            </a:endParaRPr>
          </a:p>
          <a:p>
            <a:r>
              <a:rPr lang="en-US" sz="3600" b="1" dirty="0" smtClean="0">
                <a:latin typeface="+mj-lt"/>
              </a:rPr>
              <a:t>Syllabus</a:t>
            </a:r>
          </a:p>
          <a:p>
            <a:r>
              <a:rPr lang="en-US" sz="3600" b="1" dirty="0" smtClean="0">
                <a:latin typeface="+mj-lt"/>
              </a:rPr>
              <a:t>Notes, Examples and Homework Assignments</a:t>
            </a:r>
          </a:p>
          <a:p>
            <a:r>
              <a:rPr lang="en-US" sz="3600" b="1" dirty="0" smtClean="0">
                <a:latin typeface="+mj-lt"/>
              </a:rPr>
              <a:t>Class and School Announcements</a:t>
            </a:r>
          </a:p>
          <a:p>
            <a:r>
              <a:rPr lang="en-US" sz="3600" b="1" dirty="0" smtClean="0">
                <a:latin typeface="+mj-lt"/>
              </a:rPr>
              <a:t>Links and additional Resources</a:t>
            </a:r>
          </a:p>
          <a:p>
            <a:r>
              <a:rPr lang="en-US" sz="3600" b="1" dirty="0" smtClean="0">
                <a:latin typeface="+mj-lt"/>
              </a:rPr>
              <a:t>Extra Credit Assignments (possibly)</a:t>
            </a:r>
          </a:p>
          <a:p>
            <a:endParaRPr lang="en-US" sz="3600" b="1" dirty="0">
              <a:latin typeface="+mj-lt"/>
            </a:endParaRPr>
          </a:p>
          <a:p>
            <a:pPr algn="ctr">
              <a:buNone/>
            </a:pPr>
            <a:endParaRPr lang="en-US" sz="4100" dirty="0" smtClean="0">
              <a:latin typeface="+mj-lt"/>
            </a:endParaRPr>
          </a:p>
          <a:p>
            <a:endParaRPr lang="en-US" dirty="0"/>
          </a:p>
        </p:txBody>
      </p:sp>
      <p:pic>
        <p:nvPicPr>
          <p:cNvPr id="4" name="Picture 3" descr="C:\Users\Owner\AppData\Local\Microsoft\Windows\Temporary Internet Files\Content.IE5\SBR9G8PO\MC9000528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199" y="4190999"/>
            <a:ext cx="1939015" cy="1935163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620" y="152400"/>
            <a:ext cx="1939014" cy="11199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18547"/>
            <a:ext cx="1524000" cy="107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 Help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602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I am available to offer extra help, clarification of assignments, and study help for quizzes/test to students:</a:t>
            </a:r>
          </a:p>
          <a:p>
            <a:pPr marL="0" indent="0" algn="ctr">
              <a:buNone/>
            </a:pPr>
            <a:r>
              <a:rPr lang="en-US" dirty="0" smtClean="0"/>
              <a:t>Monday - Thursday</a:t>
            </a:r>
          </a:p>
          <a:p>
            <a:pPr marL="0" indent="0" algn="ctr">
              <a:buNone/>
            </a:pPr>
            <a:r>
              <a:rPr lang="en-US" dirty="0" smtClean="0"/>
              <a:t>After school until 2:00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 smtClean="0"/>
          </a:p>
          <a:p>
            <a:endParaRPr lang="en-US" sz="3600" b="1" dirty="0" smtClean="0"/>
          </a:p>
          <a:p>
            <a:endParaRPr lang="en-US" dirty="0"/>
          </a:p>
        </p:txBody>
      </p:sp>
      <p:pic>
        <p:nvPicPr>
          <p:cNvPr id="5" name="Picture 3" descr="C:\Users\Owner\AppData\Local\Microsoft\Windows\Temporary Internet Files\Content.IE5\ZANML9H6\MP90044233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962400"/>
            <a:ext cx="2367998" cy="3276600"/>
          </a:xfrm>
          <a:prstGeom prst="rect">
            <a:avLst/>
          </a:prstGeom>
          <a:noFill/>
        </p:spPr>
      </p:pic>
      <p:pic>
        <p:nvPicPr>
          <p:cNvPr id="6" name="Picture 5" descr="C:\Users\Owner\AppData\Local\Microsoft\Windows\Temporary Internet Files\Content.IE5\P4O3FG03\MC9003595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3210" y="189625"/>
            <a:ext cx="1371600" cy="1228013"/>
          </a:xfrm>
          <a:prstGeom prst="rect">
            <a:avLst/>
          </a:prstGeom>
          <a:noFill/>
        </p:spPr>
      </p:pic>
      <p:pic>
        <p:nvPicPr>
          <p:cNvPr id="7" name="Picture 3" descr="C:\Users\Owner\AppData\Local\Microsoft\Windows\Temporary Internet Files\Content.IE5\SBR9G8PO\MC90005288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2743200"/>
            <a:ext cx="1447800" cy="1444924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90" y="232019"/>
            <a:ext cx="1306072" cy="924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Contact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Email:</a:t>
            </a:r>
          </a:p>
          <a:p>
            <a:pPr marL="0" indent="0">
              <a:buNone/>
            </a:pPr>
            <a:r>
              <a:rPr lang="en-US" dirty="0" smtClean="0"/>
              <a:t>Mrs. Caruso: 		 aecaruso@jacksonsd.org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5" descr="C:\Users\Owner\AppData\Local\Microsoft\Windows\Temporary Internet Files\Content.IE5\P4O3FG03\MC9003595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371600" cy="1228013"/>
          </a:xfrm>
          <a:prstGeom prst="rect">
            <a:avLst/>
          </a:prstGeom>
          <a:noFill/>
        </p:spPr>
      </p:pic>
      <p:pic>
        <p:nvPicPr>
          <p:cNvPr id="5" name="Picture 2" descr="C:\Users\Owner\AppData\Local\Microsoft\Windows\Temporary Internet Files\Content.IE5\P4O3FG03\MC90043265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81000"/>
            <a:ext cx="1714500" cy="1714500"/>
          </a:xfrm>
          <a:prstGeom prst="rect">
            <a:avLst/>
          </a:prstGeom>
          <a:noFill/>
        </p:spPr>
      </p:pic>
      <p:pic>
        <p:nvPicPr>
          <p:cNvPr id="6" name="Picture 3" descr="C:\Users\Owner\AppData\Local\Microsoft\Windows\Temporary Internet Files\Content.IE5\ZANML9H6\MP900442339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86372"/>
            <a:ext cx="1841715" cy="2548382"/>
          </a:xfrm>
          <a:prstGeom prst="rect">
            <a:avLst/>
          </a:prstGeom>
          <a:noFill/>
        </p:spPr>
      </p:pic>
      <p:pic>
        <p:nvPicPr>
          <p:cNvPr id="7" name="Picture 3" descr="C:\Users\Owner\AppData\Local\Microsoft\Windows\Temporary Internet Files\Content.IE5\SBR9G8PO\MC90005288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89142" y="4863801"/>
            <a:ext cx="1447800" cy="1444924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223" y="4486372"/>
            <a:ext cx="2673153" cy="219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21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3962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Thank You so much for coming tonight </a:t>
            </a:r>
          </a:p>
          <a:p>
            <a:pPr algn="ctr">
              <a:buNone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I anticipate a great school year! </a:t>
            </a:r>
          </a:p>
          <a:p>
            <a:pPr algn="ctr">
              <a:buNone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Feel free to contact me with any concerns or questions</a:t>
            </a:r>
          </a:p>
          <a:p>
            <a:pPr algn="ctr">
              <a:buNone/>
            </a:pP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pic>
        <p:nvPicPr>
          <p:cNvPr id="3074" name="Picture 2" descr="C:\Users\Owner\AppData\Local\Microsoft\Windows\Temporary Internet Files\Content.IE5\K2T579J7\MC90043959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089576"/>
            <a:ext cx="2514600" cy="3066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307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Bradley Hand ITC</vt:lpstr>
      <vt:lpstr>Calibri</vt:lpstr>
      <vt:lpstr>Calligraph421 BT</vt:lpstr>
      <vt:lpstr>Office Theme</vt:lpstr>
      <vt:lpstr>  Welcome Parents   </vt:lpstr>
      <vt:lpstr>Class Procedures</vt:lpstr>
      <vt:lpstr>Parent Portal</vt:lpstr>
      <vt:lpstr>Grading:</vt:lpstr>
      <vt:lpstr>Google Classroom</vt:lpstr>
      <vt:lpstr>Extra Help Opportunities</vt:lpstr>
      <vt:lpstr>Contact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Mrs. Cox’s Classroom</dc:title>
  <dc:creator>Owner</dc:creator>
  <cp:lastModifiedBy>Caruso Amy</cp:lastModifiedBy>
  <cp:revision>203</cp:revision>
  <dcterms:created xsi:type="dcterms:W3CDTF">2010-09-18T02:00:46Z</dcterms:created>
  <dcterms:modified xsi:type="dcterms:W3CDTF">2021-09-23T12:02:50Z</dcterms:modified>
</cp:coreProperties>
</file>